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7"/>
  </p:notesMasterIdLst>
  <p:handoutMasterIdLst>
    <p:handoutMasterId r:id="rId8"/>
  </p:handoutMasterIdLst>
  <p:sldIdLst>
    <p:sldId id="468" r:id="rId3"/>
    <p:sldId id="466" r:id="rId4"/>
    <p:sldId id="467" r:id="rId5"/>
    <p:sldId id="469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>
          <p15:clr>
            <a:srgbClr val="A4A3A4"/>
          </p15:clr>
        </p15:guide>
        <p15:guide id="2" pos="3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54"/>
    <a:srgbClr val="009900"/>
    <a:srgbClr val="DDDDDD"/>
    <a:srgbClr val="B2B2B2"/>
    <a:srgbClr val="CCCCFF"/>
    <a:srgbClr val="FFCC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3" autoAdjust="0"/>
    <p:restoredTop sz="71710" autoAdjust="0"/>
  </p:normalViewPr>
  <p:slideViewPr>
    <p:cSldViewPr snapToGrid="0">
      <p:cViewPr varScale="1">
        <p:scale>
          <a:sx n="73" d="100"/>
          <a:sy n="73" d="100"/>
        </p:scale>
        <p:origin x="948" y="66"/>
      </p:cViewPr>
      <p:guideLst>
        <p:guide orient="horz" pos="1111"/>
        <p:guide pos="3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notesViewPr>
    <p:cSldViewPr snapToGrid="0">
      <p:cViewPr varScale="1">
        <p:scale>
          <a:sx n="54" d="100"/>
          <a:sy n="54" d="100"/>
        </p:scale>
        <p:origin x="2880" y="78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1698E97-E78B-46F3-80FE-75CF0E948E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27DDDD5-5543-4E36-A07A-12F36372F037}" type="datetime1">
              <a:rPr lang="en-US"/>
              <a:pPr>
                <a:defRPr/>
              </a:pPr>
              <a:t>8/5/2019</a:t>
            </a:fld>
            <a:endParaRPr lang="en-US" dirty="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C806749-77ED-4C6A-B4A9-537E2B1756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1478247-1393-4DCC-AF62-1462001632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16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3718344B-84EB-4E71-9F69-8D8F867FEE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8E7FF8A-FB60-4AC6-B0AF-86968C7B89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2618CF7-6239-429E-991F-33FC07CCF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BB22F66-0713-4215-876E-F8675CF4D6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4929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is the twelfth presentation in the 18-part series for CWB training.  The following slides cover how to utilize wildcards to capture unique data.</a:t>
            </a:r>
          </a:p>
        </p:txBody>
      </p:sp>
    </p:spTree>
    <p:extLst>
      <p:ext uri="{BB962C8B-B14F-4D97-AF65-F5344CB8AC3E}">
        <p14:creationId xmlns:p14="http://schemas.microsoft.com/office/powerpoint/2010/main" val="195225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8F39D47-88FF-447C-B315-112738441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BFD6F12-D67F-46E8-97B6-12E468B99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Use Wildcards to track unique data (customized data) needed for analysis or reporting statistics based on your organizations needs.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58BDB86-D864-4B4C-8FB2-9E78D7983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C7C494-7613-432B-AC36-5E84799BA5F3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58934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53F9617-5114-40FD-8E18-A7BE507F4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1C5FAA0-711B-4072-AA4D-DD0A71D21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shows how to use formulas in your wildcard columns.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10F61BD-5DB0-4740-804A-D79B7110F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071B19-1ACA-495A-B2EE-9CD3FE8F0DFE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67783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concludes the twelfth presentation in the 18-part series for CWB training.  </a:t>
            </a:r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continue training, view the next Presentation, entitled DQI and SQI Decisions.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F61BD-5DB0-4740-804A-D79B7110F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071B19-1ACA-495A-B2EE-9CD3FE8F0DFE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67624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BC1494-C78E-4076-A750-25B17BBE5C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9F554C71-852F-4693-8BA7-FCA71B8D7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2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6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6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FF163-2E5F-4E4A-A635-55ADE2232A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41C78A00-9ED4-4834-BD1B-57BA78B32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2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5990A3-C282-429A-8293-FCE9269FA2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9290829-C27D-4C14-AAF8-05066817E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5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54150"/>
            <a:ext cx="8229600" cy="4667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0AE2C2-4DF3-491C-BA28-68E9F64E2F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7D438D97-9193-42AE-AF74-F35F587C1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36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1471F9-1118-4649-904F-90CF19F59F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7B065EE-5D0B-4471-99A9-BBE6534C9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49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11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6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3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54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DDAA54-07E9-48A4-BB77-27CCF3F60A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F5B8395F-4B72-438D-AD34-ECAEDB0EA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632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2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2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46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5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CF5808-766A-43A4-88AC-550B572441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2A61465-E85F-4EF8-812B-C000EE58F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71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AD392-2CED-4794-8847-59D41A9351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5020480-DAF5-4730-BF19-CD952834F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7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05EA1A-240A-43B6-9A0B-4F68B4688F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6504D0ED-6E37-4F28-A0E6-F72200C7F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57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D77F64F-1D0F-4413-B6D7-75B38E0FF1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666D9CBC-8080-4593-817A-574D3EB5E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60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2AB0E2-4419-4265-8FAB-2B6E5B16E1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EC736466-6B3D-44E8-9482-3BD7014E6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57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D9DD16-E240-4600-9E26-1CA0279BB2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81DC77D-70D2-46B7-B717-0248D1127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1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49F506-EECF-4240-9244-91F2EEC303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AB12EAE8-C30A-4D6E-B2EC-99BE038B2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82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046259-4C66-41FD-BF7A-ADF481127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6313" y="152400"/>
            <a:ext cx="7620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5EDB55-8F0B-4349-B2DD-5E8BAB4F8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4150"/>
            <a:ext cx="822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087815-6B31-498A-9A7A-3079513400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516688"/>
            <a:ext cx="21336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ACF66B82-6003-4156-974F-A3995E396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2" descr="DCIPS_blue_logo">
            <a:extLst>
              <a:ext uri="{FF2B5EF4-FFF2-40B4-BE49-F238E27FC236}">
                <a16:creationId xmlns:a16="http://schemas.microsoft.com/office/drawing/2014/main" id="{75615E5E-9D48-4537-B778-D78B653597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3">
            <a:extLst>
              <a:ext uri="{FF2B5EF4-FFF2-40B4-BE49-F238E27FC236}">
                <a16:creationId xmlns:a16="http://schemas.microsoft.com/office/drawing/2014/main" id="{0328B01E-6657-4AEE-A020-9565B36589D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q"/>
        <a:defRPr sz="2400">
          <a:solidFill>
            <a:srgbClr val="081D54"/>
          </a:solidFill>
          <a:latin typeface="+mn-lt"/>
          <a:ea typeface="+mn-ea"/>
          <a:cs typeface="+mn-cs"/>
        </a:defRPr>
      </a:lvl1pPr>
      <a:lvl2pPr marL="633413" indent="-238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Univers" panose="020B0503020202020204" pitchFamily="34" charset="0"/>
        <a:buChar char="-"/>
        <a:defRPr sz="2200">
          <a:solidFill>
            <a:srgbClr val="081D54"/>
          </a:solidFill>
          <a:latin typeface="+mn-lt"/>
        </a:defRPr>
      </a:lvl2pPr>
      <a:lvl3pPr marL="974725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Font typeface="Wingdings 2" panose="05020102010507070707" pitchFamily="18" charset="2"/>
        <a:buChar char="¢"/>
        <a:defRPr sz="2000" i="1">
          <a:solidFill>
            <a:srgbClr val="081D54"/>
          </a:solidFill>
          <a:latin typeface="+mn-lt"/>
        </a:defRPr>
      </a:lvl3pPr>
      <a:lvl4pPr marL="1316038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v"/>
        <a:defRPr sz="2000">
          <a:solidFill>
            <a:srgbClr val="081D54"/>
          </a:solidFill>
          <a:latin typeface="Arial Narrow" pitchFamily="34" charset="0"/>
        </a:defRPr>
      </a:lvl4pPr>
      <a:lvl5pPr marL="1657350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5pPr>
      <a:lvl6pPr marL="21145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6pPr>
      <a:lvl7pPr marL="25717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7pPr>
      <a:lvl8pPr marL="30289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8pPr>
      <a:lvl9pPr marL="34861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1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46" y="2911559"/>
            <a:ext cx="83343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Wildcards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BAA600-4544-4F6B-ADD9-BD5BDD454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42451"/>
      </p:ext>
    </p:extLst>
  </p:cSld>
  <p:clrMapOvr>
    <a:masterClrMapping/>
  </p:clrMapOvr>
  <p:transition spd="slow" advTm="150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B832F3D2-C546-4C39-A4E5-5D6BF3EF3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Wildcards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53FB566-0670-4788-8082-50259A99A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87475"/>
            <a:ext cx="8323263" cy="4667250"/>
          </a:xfrm>
        </p:spPr>
        <p:txBody>
          <a:bodyPr/>
          <a:lstStyle/>
          <a:p>
            <a:r>
              <a:rPr lang="en-US" altLang="en-US"/>
              <a:t>There are 14 wildcard columns on the Pay Pool Panel worksheet</a:t>
            </a:r>
          </a:p>
          <a:p>
            <a:r>
              <a:rPr lang="en-US" altLang="en-US"/>
              <a:t>Type in new header names to show the column definition</a:t>
            </a:r>
          </a:p>
          <a:p>
            <a:r>
              <a:rPr lang="en-US" altLang="en-US"/>
              <a:t>Type in values or formulas in any or all cells in the column</a:t>
            </a:r>
          </a:p>
        </p:txBody>
      </p:sp>
      <p:pic>
        <p:nvPicPr>
          <p:cNvPr id="34821" name="Picture 9" descr="Wildcard.JPG">
            <a:extLst>
              <a:ext uri="{FF2B5EF4-FFF2-40B4-BE49-F238E27FC236}">
                <a16:creationId xmlns:a16="http://schemas.microsoft.com/office/drawing/2014/main" id="{AD4F5A36-371E-4343-A024-0B15C60F9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165475"/>
            <a:ext cx="7153275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69CFA2-99B6-4525-901A-E775ED118D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5663" y="6116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7"/>
    </mc:Choice>
    <mc:Fallback xmlns="">
      <p:transition spd="slow" advTm="14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DB83E0B3-60F7-47D6-B968-FABE72069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Wildcards, cont’d.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C509327-A082-4404-B795-1752C997B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87475"/>
            <a:ext cx="8456613" cy="4667250"/>
          </a:xfrm>
        </p:spPr>
        <p:txBody>
          <a:bodyPr/>
          <a:lstStyle/>
          <a:p>
            <a:r>
              <a:rPr lang="en-US" altLang="en-US"/>
              <a:t>Populate a wildcard column with a formula prior to import by typing in Row 13 – any formulas should reference Row 13 in the column in question</a:t>
            </a:r>
          </a:p>
          <a:p>
            <a:r>
              <a:rPr lang="en-US" altLang="en-US"/>
              <a:t>Then import as normal. Note that any values in a wildcard field in the import file will override your pre-import formulas.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51FF7179-4C45-4E17-94A4-2FD117574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4192588"/>
            <a:ext cx="4876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>
            <a:extLst>
              <a:ext uri="{FF2B5EF4-FFF2-40B4-BE49-F238E27FC236}">
                <a16:creationId xmlns:a16="http://schemas.microsoft.com/office/drawing/2014/main" id="{33C264EC-7020-461D-B03E-2279EA376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371850"/>
            <a:ext cx="53228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0A8AA9A-7193-4F2E-B96A-B5590D44F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5663" y="6116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7"/>
    </mc:Choice>
    <mc:Fallback xmlns="">
      <p:transition spd="slow" advTm="2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29" y="2668963"/>
            <a:ext cx="7900891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continue CWB training, view next presentation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“DQI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SQI Decisions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74670D6-FF03-4E9E-A12F-D186841FF1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39272"/>
      </p:ext>
    </p:extLst>
  </p:cSld>
  <p:clrMapOvr>
    <a:masterClrMapping/>
  </p:clrMapOvr>
  <p:transition spd="slow" advTm="16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USD(P) Presentation Template">
  <a:themeElements>
    <a:clrScheme name="OUSD(P)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SD(P)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SD(P)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OUSD(P) Presentation Template</Template>
  <TotalTime>27117</TotalTime>
  <Words>198</Words>
  <Application>Microsoft Office PowerPoint</Application>
  <PresentationFormat>On-screen Show (4:3)</PresentationFormat>
  <Paragraphs>27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Univers</vt:lpstr>
      <vt:lpstr>Wingdings</vt:lpstr>
      <vt:lpstr>Wingdings 2</vt:lpstr>
      <vt:lpstr>OUSD(P) Presentation Template</vt:lpstr>
      <vt:lpstr>Office Theme</vt:lpstr>
      <vt:lpstr>PowerPoint Presentation</vt:lpstr>
      <vt:lpstr>Using Wildcards</vt:lpstr>
      <vt:lpstr>Using Wildcards, cont’d.</vt:lpstr>
      <vt:lpstr>PowerPoint Presentation</vt:lpstr>
    </vt:vector>
  </TitlesOfParts>
  <Company>SRA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DCIPS Math</dc:title>
  <dc:creator>Andy Bacon</dc:creator>
  <cp:lastModifiedBy>Loper, Tammy L CTR OSD OUSD INTEL (USA)</cp:lastModifiedBy>
  <cp:revision>3387</cp:revision>
  <cp:lastPrinted>2019-04-16T16:05:01Z</cp:lastPrinted>
  <dcterms:created xsi:type="dcterms:W3CDTF">2004-09-13T19:40:33Z</dcterms:created>
  <dcterms:modified xsi:type="dcterms:W3CDTF">2019-08-05T18:34:01Z</dcterms:modified>
</cp:coreProperties>
</file>